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9" r:id="rId1"/>
  </p:sldMasterIdLst>
  <p:notesMasterIdLst>
    <p:notesMasterId r:id="rId17"/>
  </p:notesMasterIdLst>
  <p:sldIdLst>
    <p:sldId id="264" r:id="rId2"/>
    <p:sldId id="282" r:id="rId3"/>
    <p:sldId id="283" r:id="rId4"/>
    <p:sldId id="284" r:id="rId5"/>
    <p:sldId id="285" r:id="rId6"/>
    <p:sldId id="286" r:id="rId7"/>
    <p:sldId id="269" r:id="rId8"/>
    <p:sldId id="271" r:id="rId9"/>
    <p:sldId id="272" r:id="rId10"/>
    <p:sldId id="274" r:id="rId11"/>
    <p:sldId id="276" r:id="rId12"/>
    <p:sldId id="278" r:id="rId13"/>
    <p:sldId id="280" r:id="rId14"/>
    <p:sldId id="281" r:id="rId15"/>
    <p:sldId id="287" r:id="rId1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1284" autoAdjust="0"/>
  </p:normalViewPr>
  <p:slideViewPr>
    <p:cSldViewPr>
      <p:cViewPr varScale="1">
        <p:scale>
          <a:sx n="84" d="100"/>
          <a:sy n="84" d="100"/>
        </p:scale>
        <p:origin x="-7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56A7B75-1C5F-420E-9A66-26F282D919B9}" type="datetimeFigureOut">
              <a:rPr lang="de-DE"/>
              <a:pPr>
                <a:defRPr/>
              </a:pPr>
              <a:t>03.04.2014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C46CB07-9FFF-473A-8664-13F3739F53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D41E4B-9DBE-43B5-AA3A-2C403E39150B}" type="slidenum">
              <a:rPr lang="de-DE" smtClean="0"/>
              <a:pPr/>
              <a:t>1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D41E4B-9DBE-43B5-AA3A-2C403E39150B}" type="slidenum">
              <a:rPr lang="de-DE" smtClean="0"/>
              <a:pPr/>
              <a:t>15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jpeg"/><Relationship Id="rId4" Type="http://schemas.openxmlformats.org/officeDocument/2006/relationships/oleObject" Target="../embeddings/oleObject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oleObject" Target="../embeddings/oleObject7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8.bin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0" y="0"/>
          <a:ext cx="752475" cy="6858000"/>
        </p:xfrm>
        <a:graphic>
          <a:graphicData uri="http://schemas.openxmlformats.org/presentationml/2006/ole">
            <p:oleObj spid="_x0000_s19458" name="CorelDRAW" r:id="rId3" imgW="888840" imgH="7705440" progId="">
              <p:embed/>
            </p:oleObj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324600"/>
          <a:ext cx="8915400" cy="100013"/>
        </p:xfrm>
        <a:graphic>
          <a:graphicData uri="http://schemas.openxmlformats.org/presentationml/2006/ole">
            <p:oleObj spid="_x0000_s19459" name="CorelDRAW" r:id="rId4" imgW="9840600" imgH="110520" progId="">
              <p:embed/>
            </p:oleObj>
          </a:graphicData>
        </a:graphic>
      </p:graphicFrame>
      <p:pic>
        <p:nvPicPr>
          <p:cNvPr id="6" name="Grafik 11" descr="Bogen_grau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6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0" y="6324600"/>
          <a:ext cx="8915400" cy="100013"/>
        </p:xfrm>
        <a:graphic>
          <a:graphicData uri="http://schemas.openxmlformats.org/presentationml/2006/ole">
            <p:oleObj spid="_x0000_s19460" name="CorelDRAW" r:id="rId6" imgW="9840600" imgH="110520" progId="">
              <p:embed/>
            </p:oleObj>
          </a:graphicData>
        </a:graphic>
      </p:graphicFrame>
      <p:pic>
        <p:nvPicPr>
          <p:cNvPr id="8" name="Grafik 6" descr="POS Tuning 8 x 2 cm 300 dpi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113" y="6500813"/>
            <a:ext cx="92868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3786188" y="6500813"/>
            <a:ext cx="51069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de-DE" sz="1000" b="1" i="1" dirty="0">
                <a:solidFill>
                  <a:srgbClr val="FF0000"/>
                </a:solidFill>
              </a:rPr>
              <a:t>…</a:t>
            </a:r>
            <a:r>
              <a:rPr lang="de-DE" sz="1000" b="1" i="1" dirty="0" err="1">
                <a:solidFill>
                  <a:srgbClr val="FF0000"/>
                </a:solidFill>
              </a:rPr>
              <a:t>for</a:t>
            </a:r>
            <a:r>
              <a:rPr lang="de-DE" sz="1000" b="1" i="1" dirty="0">
                <a:solidFill>
                  <a:srgbClr val="FF0000"/>
                </a:solidFill>
              </a:rPr>
              <a:t> </a:t>
            </a:r>
            <a:r>
              <a:rPr lang="de-DE" sz="1000" b="1" i="1" dirty="0" err="1">
                <a:solidFill>
                  <a:srgbClr val="FF0000"/>
                </a:solidFill>
              </a:rPr>
              <a:t>more</a:t>
            </a:r>
            <a:r>
              <a:rPr lang="de-DE" sz="1000" b="1" i="1" dirty="0">
                <a:solidFill>
                  <a:srgbClr val="FF0000"/>
                </a:solidFill>
              </a:rPr>
              <a:t> </a:t>
            </a:r>
            <a:r>
              <a:rPr lang="de-DE" sz="1000" b="1" i="1" dirty="0" err="1">
                <a:solidFill>
                  <a:srgbClr val="FF0000"/>
                </a:solidFill>
              </a:rPr>
              <a:t>success</a:t>
            </a:r>
            <a:r>
              <a:rPr lang="de-DE" sz="1000" b="1" i="1" dirty="0">
                <a:solidFill>
                  <a:srgbClr val="FF0000"/>
                </a:solidFill>
              </a:rPr>
              <a:t> </a:t>
            </a:r>
            <a:r>
              <a:rPr lang="de-DE" sz="1000" b="1" i="1" dirty="0" err="1">
                <a:solidFill>
                  <a:srgbClr val="FF0000"/>
                </a:solidFill>
              </a:rPr>
              <a:t>at</a:t>
            </a:r>
            <a:r>
              <a:rPr lang="de-DE" sz="1000" b="1" i="1" dirty="0">
                <a:solidFill>
                  <a:srgbClr val="FF0000"/>
                </a:solidFill>
              </a:rPr>
              <a:t> </a:t>
            </a:r>
            <a:r>
              <a:rPr lang="de-DE" sz="1000" b="1" i="1" dirty="0" err="1">
                <a:solidFill>
                  <a:srgbClr val="FF0000"/>
                </a:solidFill>
              </a:rPr>
              <a:t>the</a:t>
            </a:r>
            <a:r>
              <a:rPr lang="de-DE" sz="1000" b="1" i="1" dirty="0">
                <a:solidFill>
                  <a:srgbClr val="FF0000"/>
                </a:solidFill>
              </a:rPr>
              <a:t> Point </a:t>
            </a:r>
            <a:r>
              <a:rPr lang="de-DE" sz="1000" b="1" i="1" dirty="0" err="1">
                <a:solidFill>
                  <a:srgbClr val="FF0000"/>
                </a:solidFill>
              </a:rPr>
              <a:t>of</a:t>
            </a:r>
            <a:r>
              <a:rPr lang="de-DE" sz="1000" b="1" i="1" dirty="0">
                <a:solidFill>
                  <a:srgbClr val="FF0000"/>
                </a:solidFill>
              </a:rPr>
              <a:t> </a:t>
            </a:r>
            <a:r>
              <a:rPr lang="de-DE" sz="1000" b="1" i="1" dirty="0" err="1">
                <a:solidFill>
                  <a:srgbClr val="FF0000"/>
                </a:solidFill>
              </a:rPr>
              <a:t>Sa</a:t>
            </a:r>
            <a:r>
              <a:rPr lang="de-DE" sz="1100" b="1" i="1" dirty="0" err="1">
                <a:solidFill>
                  <a:srgbClr val="FF0000"/>
                </a:solidFill>
              </a:rPr>
              <a:t>le</a:t>
            </a:r>
            <a:endParaRPr lang="de-DE" sz="1100" b="1" i="1" dirty="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0113" y="549275"/>
            <a:ext cx="7772400" cy="66356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00113" y="1557338"/>
            <a:ext cx="7743853" cy="72865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0" y="0"/>
          <a:ext cx="752475" cy="6858000"/>
        </p:xfrm>
        <a:graphic>
          <a:graphicData uri="http://schemas.openxmlformats.org/presentationml/2006/ole">
            <p:oleObj spid="_x0000_s20482" name="CorelDRAW" r:id="rId3" imgW="888840" imgH="7705440" progId="">
              <p:embed/>
            </p:oleObj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0" y="6324600"/>
          <a:ext cx="8915400" cy="100013"/>
        </p:xfrm>
        <a:graphic>
          <a:graphicData uri="http://schemas.openxmlformats.org/presentationml/2006/ole">
            <p:oleObj spid="_x0000_s20483" name="CorelDRAW" r:id="rId4" imgW="9840600" imgH="110520" progId="">
              <p:embed/>
            </p:oleObj>
          </a:graphicData>
        </a:graphic>
      </p:graphicFrame>
      <p:pic>
        <p:nvPicPr>
          <p:cNvPr id="6" name="Grafik 11" descr="Bogen_grau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6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11" descr="POS Tuning 8 x 2 cm 300 dpi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6500813"/>
            <a:ext cx="92868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3786188" y="6500813"/>
            <a:ext cx="51069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de-DE" sz="1000" b="1" i="1" dirty="0">
                <a:solidFill>
                  <a:srgbClr val="FF0000"/>
                </a:solidFill>
              </a:rPr>
              <a:t>…</a:t>
            </a:r>
            <a:r>
              <a:rPr lang="de-DE" sz="1000" b="1" i="1" dirty="0" err="1">
                <a:solidFill>
                  <a:srgbClr val="FF0000"/>
                </a:solidFill>
              </a:rPr>
              <a:t>for</a:t>
            </a:r>
            <a:r>
              <a:rPr lang="de-DE" sz="1000" b="1" i="1" dirty="0">
                <a:solidFill>
                  <a:srgbClr val="FF0000"/>
                </a:solidFill>
              </a:rPr>
              <a:t> </a:t>
            </a:r>
            <a:r>
              <a:rPr lang="de-DE" sz="1000" b="1" i="1" dirty="0" err="1">
                <a:solidFill>
                  <a:srgbClr val="FF0000"/>
                </a:solidFill>
              </a:rPr>
              <a:t>more</a:t>
            </a:r>
            <a:r>
              <a:rPr lang="de-DE" sz="1000" b="1" i="1" dirty="0">
                <a:solidFill>
                  <a:srgbClr val="FF0000"/>
                </a:solidFill>
              </a:rPr>
              <a:t> </a:t>
            </a:r>
            <a:r>
              <a:rPr lang="de-DE" sz="1000" b="1" i="1" dirty="0" err="1">
                <a:solidFill>
                  <a:srgbClr val="FF0000"/>
                </a:solidFill>
              </a:rPr>
              <a:t>success</a:t>
            </a:r>
            <a:r>
              <a:rPr lang="de-DE" sz="1000" b="1" i="1" dirty="0">
                <a:solidFill>
                  <a:srgbClr val="FF0000"/>
                </a:solidFill>
              </a:rPr>
              <a:t> </a:t>
            </a:r>
            <a:r>
              <a:rPr lang="de-DE" sz="1000" b="1" i="1" dirty="0" err="1">
                <a:solidFill>
                  <a:srgbClr val="FF0000"/>
                </a:solidFill>
              </a:rPr>
              <a:t>at</a:t>
            </a:r>
            <a:r>
              <a:rPr lang="de-DE" sz="1000" b="1" i="1" dirty="0">
                <a:solidFill>
                  <a:srgbClr val="FF0000"/>
                </a:solidFill>
              </a:rPr>
              <a:t> </a:t>
            </a:r>
            <a:r>
              <a:rPr lang="de-DE" sz="1000" b="1" i="1" dirty="0" err="1">
                <a:solidFill>
                  <a:srgbClr val="FF0000"/>
                </a:solidFill>
              </a:rPr>
              <a:t>the</a:t>
            </a:r>
            <a:r>
              <a:rPr lang="de-DE" sz="1000" b="1" i="1" dirty="0">
                <a:solidFill>
                  <a:srgbClr val="FF0000"/>
                </a:solidFill>
              </a:rPr>
              <a:t> Point </a:t>
            </a:r>
            <a:r>
              <a:rPr lang="de-DE" sz="1000" b="1" i="1" dirty="0" err="1">
                <a:solidFill>
                  <a:srgbClr val="FF0000"/>
                </a:solidFill>
              </a:rPr>
              <a:t>of</a:t>
            </a:r>
            <a:r>
              <a:rPr lang="de-DE" sz="1000" b="1" i="1" dirty="0">
                <a:solidFill>
                  <a:srgbClr val="FF0000"/>
                </a:solidFill>
              </a:rPr>
              <a:t> </a:t>
            </a:r>
            <a:r>
              <a:rPr lang="de-DE" sz="1000" b="1" i="1" dirty="0" err="1">
                <a:solidFill>
                  <a:srgbClr val="FF0000"/>
                </a:solidFill>
              </a:rPr>
              <a:t>Sa</a:t>
            </a:r>
            <a:r>
              <a:rPr lang="de-DE" sz="1100" b="1" i="1" dirty="0" err="1">
                <a:solidFill>
                  <a:srgbClr val="FF0000"/>
                </a:solidFill>
              </a:rPr>
              <a:t>le</a:t>
            </a:r>
            <a:endParaRPr lang="de-DE" sz="1100" b="1" i="1" dirty="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 descr="POS Tuning 8 x 2 cm 300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6500813"/>
            <a:ext cx="92868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3786188" y="6500813"/>
            <a:ext cx="51069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de-DE" sz="1000" b="1" i="1" dirty="0">
                <a:solidFill>
                  <a:srgbClr val="FF0000"/>
                </a:solidFill>
              </a:rPr>
              <a:t>…</a:t>
            </a:r>
            <a:r>
              <a:rPr lang="de-DE" sz="1000" b="1" i="1" dirty="0" err="1">
                <a:solidFill>
                  <a:srgbClr val="FF0000"/>
                </a:solidFill>
              </a:rPr>
              <a:t>for</a:t>
            </a:r>
            <a:r>
              <a:rPr lang="de-DE" sz="1000" b="1" i="1" dirty="0">
                <a:solidFill>
                  <a:srgbClr val="FF0000"/>
                </a:solidFill>
              </a:rPr>
              <a:t> </a:t>
            </a:r>
            <a:r>
              <a:rPr lang="de-DE" sz="1000" b="1" i="1" dirty="0" err="1">
                <a:solidFill>
                  <a:srgbClr val="FF0000"/>
                </a:solidFill>
              </a:rPr>
              <a:t>more</a:t>
            </a:r>
            <a:r>
              <a:rPr lang="de-DE" sz="1000" b="1" i="1" dirty="0">
                <a:solidFill>
                  <a:srgbClr val="FF0000"/>
                </a:solidFill>
              </a:rPr>
              <a:t> </a:t>
            </a:r>
            <a:r>
              <a:rPr lang="de-DE" sz="1000" b="1" i="1" dirty="0" err="1">
                <a:solidFill>
                  <a:srgbClr val="FF0000"/>
                </a:solidFill>
              </a:rPr>
              <a:t>success</a:t>
            </a:r>
            <a:r>
              <a:rPr lang="de-DE" sz="1000" b="1" i="1" dirty="0">
                <a:solidFill>
                  <a:srgbClr val="FF0000"/>
                </a:solidFill>
              </a:rPr>
              <a:t> </a:t>
            </a:r>
            <a:r>
              <a:rPr lang="de-DE" sz="1000" b="1" i="1" dirty="0" err="1">
                <a:solidFill>
                  <a:srgbClr val="FF0000"/>
                </a:solidFill>
              </a:rPr>
              <a:t>at</a:t>
            </a:r>
            <a:r>
              <a:rPr lang="de-DE" sz="1000" b="1" i="1" dirty="0">
                <a:solidFill>
                  <a:srgbClr val="FF0000"/>
                </a:solidFill>
              </a:rPr>
              <a:t> </a:t>
            </a:r>
            <a:r>
              <a:rPr lang="de-DE" sz="1000" b="1" i="1" dirty="0" err="1">
                <a:solidFill>
                  <a:srgbClr val="FF0000"/>
                </a:solidFill>
              </a:rPr>
              <a:t>the</a:t>
            </a:r>
            <a:r>
              <a:rPr lang="de-DE" sz="1000" b="1" i="1" dirty="0">
                <a:solidFill>
                  <a:srgbClr val="FF0000"/>
                </a:solidFill>
              </a:rPr>
              <a:t> Point </a:t>
            </a:r>
            <a:r>
              <a:rPr lang="de-DE" sz="1000" b="1" i="1" dirty="0" err="1">
                <a:solidFill>
                  <a:srgbClr val="FF0000"/>
                </a:solidFill>
              </a:rPr>
              <a:t>of</a:t>
            </a:r>
            <a:r>
              <a:rPr lang="de-DE" sz="1000" b="1" i="1" dirty="0">
                <a:solidFill>
                  <a:srgbClr val="FF0000"/>
                </a:solidFill>
              </a:rPr>
              <a:t> </a:t>
            </a:r>
            <a:r>
              <a:rPr lang="de-DE" sz="1000" b="1" i="1" dirty="0" err="1">
                <a:solidFill>
                  <a:srgbClr val="FF0000"/>
                </a:solidFill>
              </a:rPr>
              <a:t>Sa</a:t>
            </a:r>
            <a:r>
              <a:rPr lang="de-DE" sz="1100" b="1" i="1" dirty="0" err="1">
                <a:solidFill>
                  <a:srgbClr val="FF0000"/>
                </a:solidFill>
              </a:rPr>
              <a:t>le</a:t>
            </a:r>
            <a:endParaRPr lang="de-DE" sz="1100" b="1" i="1" dirty="0">
              <a:solidFill>
                <a:srgbClr val="FF0000"/>
              </a:solidFill>
            </a:endParaRPr>
          </a:p>
        </p:txBody>
      </p:sp>
      <p:pic>
        <p:nvPicPr>
          <p:cNvPr id="9" name="Grafik 6" descr="Bogen_grau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6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0" y="6324600"/>
          <a:ext cx="8915400" cy="100013"/>
        </p:xfrm>
        <a:graphic>
          <a:graphicData uri="http://schemas.openxmlformats.org/presentationml/2006/ole">
            <p:oleObj spid="_x0000_s21506" name="CorelDRAW" r:id="rId5" imgW="9840600" imgH="110520" progId="">
              <p:embed/>
            </p:oleObj>
          </a:graphicData>
        </a:graphic>
      </p:graphicFrame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900113" y="549275"/>
            <a:ext cx="7772400" cy="592123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900113" y="1557338"/>
            <a:ext cx="7315225" cy="592123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900113" y="2420938"/>
            <a:ext cx="7315200" cy="2147888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21508" name="Picture 4" descr="https://encrypted-tbn2.gstatic.com/images?q=tbn:ANd9GcRukzYbV3PYQqhoKV23PWyngnrRuid5VY0sDjfiETaTKPhy7o3p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6762" y="54842"/>
            <a:ext cx="1836115" cy="85387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 descr="Bogen_gra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0" y="6324600"/>
          <a:ext cx="8915400" cy="100013"/>
        </p:xfrm>
        <a:graphic>
          <a:graphicData uri="http://schemas.openxmlformats.org/presentationml/2006/ole">
            <p:oleObj spid="_x0000_s22530" name="CorelDRAW" r:id="rId4" imgW="9840600" imgH="110520" progId="">
              <p:embed/>
            </p:oleObj>
          </a:graphicData>
        </a:graphic>
      </p:graphicFrame>
      <p:pic>
        <p:nvPicPr>
          <p:cNvPr id="7" name="Grafik 10" descr="POS Tuning 8 x 2 cm 300 dpi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6500813"/>
            <a:ext cx="92868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3786188" y="6500813"/>
            <a:ext cx="51069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de-DE" sz="1000" b="1" i="1" dirty="0">
                <a:solidFill>
                  <a:srgbClr val="FF0000"/>
                </a:solidFill>
              </a:rPr>
              <a:t>…</a:t>
            </a:r>
            <a:r>
              <a:rPr lang="de-DE" sz="1000" b="1" i="1" dirty="0" err="1">
                <a:solidFill>
                  <a:srgbClr val="FF0000"/>
                </a:solidFill>
              </a:rPr>
              <a:t>for</a:t>
            </a:r>
            <a:r>
              <a:rPr lang="de-DE" sz="1000" b="1" i="1" dirty="0">
                <a:solidFill>
                  <a:srgbClr val="FF0000"/>
                </a:solidFill>
              </a:rPr>
              <a:t> </a:t>
            </a:r>
            <a:r>
              <a:rPr lang="de-DE" sz="1000" b="1" i="1" dirty="0" err="1">
                <a:solidFill>
                  <a:srgbClr val="FF0000"/>
                </a:solidFill>
              </a:rPr>
              <a:t>more</a:t>
            </a:r>
            <a:r>
              <a:rPr lang="de-DE" sz="1000" b="1" i="1" dirty="0">
                <a:solidFill>
                  <a:srgbClr val="FF0000"/>
                </a:solidFill>
              </a:rPr>
              <a:t> </a:t>
            </a:r>
            <a:r>
              <a:rPr lang="de-DE" sz="1000" b="1" i="1" dirty="0" err="1">
                <a:solidFill>
                  <a:srgbClr val="FF0000"/>
                </a:solidFill>
              </a:rPr>
              <a:t>success</a:t>
            </a:r>
            <a:r>
              <a:rPr lang="de-DE" sz="1000" b="1" i="1" dirty="0">
                <a:solidFill>
                  <a:srgbClr val="FF0000"/>
                </a:solidFill>
              </a:rPr>
              <a:t> </a:t>
            </a:r>
            <a:r>
              <a:rPr lang="de-DE" sz="1000" b="1" i="1" dirty="0" err="1">
                <a:solidFill>
                  <a:srgbClr val="FF0000"/>
                </a:solidFill>
              </a:rPr>
              <a:t>at</a:t>
            </a:r>
            <a:r>
              <a:rPr lang="de-DE" sz="1000" b="1" i="1" dirty="0">
                <a:solidFill>
                  <a:srgbClr val="FF0000"/>
                </a:solidFill>
              </a:rPr>
              <a:t> </a:t>
            </a:r>
            <a:r>
              <a:rPr lang="de-DE" sz="1000" b="1" i="1" dirty="0" err="1">
                <a:solidFill>
                  <a:srgbClr val="FF0000"/>
                </a:solidFill>
              </a:rPr>
              <a:t>the</a:t>
            </a:r>
            <a:r>
              <a:rPr lang="de-DE" sz="1000" b="1" i="1" dirty="0">
                <a:solidFill>
                  <a:srgbClr val="FF0000"/>
                </a:solidFill>
              </a:rPr>
              <a:t> Point </a:t>
            </a:r>
            <a:r>
              <a:rPr lang="de-DE" sz="1000" b="1" i="1" dirty="0" err="1">
                <a:solidFill>
                  <a:srgbClr val="FF0000"/>
                </a:solidFill>
              </a:rPr>
              <a:t>of</a:t>
            </a:r>
            <a:r>
              <a:rPr lang="de-DE" sz="1000" b="1" i="1" dirty="0">
                <a:solidFill>
                  <a:srgbClr val="FF0000"/>
                </a:solidFill>
              </a:rPr>
              <a:t> </a:t>
            </a:r>
            <a:r>
              <a:rPr lang="de-DE" sz="1000" b="1" i="1" dirty="0" err="1">
                <a:solidFill>
                  <a:srgbClr val="FF0000"/>
                </a:solidFill>
              </a:rPr>
              <a:t>Sa</a:t>
            </a:r>
            <a:r>
              <a:rPr lang="de-DE" sz="1100" b="1" i="1" dirty="0" err="1">
                <a:solidFill>
                  <a:srgbClr val="FF0000"/>
                </a:solidFill>
              </a:rPr>
              <a:t>le</a:t>
            </a:r>
            <a:endParaRPr lang="de-DE" sz="1100" b="1" i="1" dirty="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00113" y="549275"/>
            <a:ext cx="7772400" cy="592123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00113" y="1557338"/>
            <a:ext cx="7743853" cy="655631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900113" y="2420938"/>
            <a:ext cx="7743825" cy="2714625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00113" y="549275"/>
            <a:ext cx="8229600" cy="592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3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900113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0" y="0"/>
          <a:ext cx="752475" cy="6858000"/>
        </p:xfrm>
        <a:graphic>
          <a:graphicData uri="http://schemas.openxmlformats.org/presentationml/2006/ole">
            <p:oleObj spid="_x0000_s1026" name="CorelDRAW" r:id="rId7" imgW="888840" imgH="7705440" progId="">
              <p:embed/>
            </p:oleObj>
          </a:graphicData>
        </a:graphic>
      </p:graphicFrame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0" y="6324600"/>
          <a:ext cx="8915400" cy="100013"/>
        </p:xfrm>
        <a:graphic>
          <a:graphicData uri="http://schemas.openxmlformats.org/presentationml/2006/ole">
            <p:oleObj spid="_x0000_s1027" name="CorelDRAW" r:id="rId8" imgW="9840600" imgH="110520" progId="">
              <p:embed/>
            </p:oleObj>
          </a:graphicData>
        </a:graphic>
      </p:graphicFrame>
      <p:pic>
        <p:nvPicPr>
          <p:cNvPr id="1031" name="Grafik 6" descr="POS Tuning 8 x 2 cm 300 dpi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0113" y="6500813"/>
            <a:ext cx="92868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3786188" y="6500813"/>
            <a:ext cx="5106987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de-DE" sz="1000" b="1" i="1" dirty="0">
                <a:solidFill>
                  <a:srgbClr val="FF0000"/>
                </a:solidFill>
              </a:rPr>
              <a:t>…</a:t>
            </a:r>
            <a:r>
              <a:rPr lang="de-DE" sz="1000" b="1" i="1" dirty="0" err="1">
                <a:solidFill>
                  <a:srgbClr val="FF0000"/>
                </a:solidFill>
              </a:rPr>
              <a:t>for</a:t>
            </a:r>
            <a:r>
              <a:rPr lang="de-DE" sz="1000" b="1" i="1" dirty="0">
                <a:solidFill>
                  <a:srgbClr val="FF0000"/>
                </a:solidFill>
              </a:rPr>
              <a:t> </a:t>
            </a:r>
            <a:r>
              <a:rPr lang="de-DE" sz="1000" b="1" i="1" dirty="0" err="1">
                <a:solidFill>
                  <a:srgbClr val="FF0000"/>
                </a:solidFill>
              </a:rPr>
              <a:t>more</a:t>
            </a:r>
            <a:r>
              <a:rPr lang="de-DE" sz="1000" b="1" i="1" dirty="0">
                <a:solidFill>
                  <a:srgbClr val="FF0000"/>
                </a:solidFill>
              </a:rPr>
              <a:t> </a:t>
            </a:r>
            <a:r>
              <a:rPr lang="de-DE" sz="1000" b="1" i="1" dirty="0" err="1">
                <a:solidFill>
                  <a:srgbClr val="FF0000"/>
                </a:solidFill>
              </a:rPr>
              <a:t>success</a:t>
            </a:r>
            <a:r>
              <a:rPr lang="de-DE" sz="1000" b="1" i="1" dirty="0">
                <a:solidFill>
                  <a:srgbClr val="FF0000"/>
                </a:solidFill>
              </a:rPr>
              <a:t> </a:t>
            </a:r>
            <a:r>
              <a:rPr lang="de-DE" sz="1000" b="1" i="1" dirty="0" err="1">
                <a:solidFill>
                  <a:srgbClr val="FF0000"/>
                </a:solidFill>
              </a:rPr>
              <a:t>at</a:t>
            </a:r>
            <a:r>
              <a:rPr lang="de-DE" sz="1000" b="1" i="1" dirty="0">
                <a:solidFill>
                  <a:srgbClr val="FF0000"/>
                </a:solidFill>
              </a:rPr>
              <a:t> </a:t>
            </a:r>
            <a:r>
              <a:rPr lang="de-DE" sz="1000" b="1" i="1" dirty="0" err="1">
                <a:solidFill>
                  <a:srgbClr val="FF0000"/>
                </a:solidFill>
              </a:rPr>
              <a:t>the</a:t>
            </a:r>
            <a:r>
              <a:rPr lang="de-DE" sz="1000" b="1" i="1" dirty="0">
                <a:solidFill>
                  <a:srgbClr val="FF0000"/>
                </a:solidFill>
              </a:rPr>
              <a:t> Point </a:t>
            </a:r>
            <a:r>
              <a:rPr lang="de-DE" sz="1000" b="1" i="1" dirty="0" err="1">
                <a:solidFill>
                  <a:srgbClr val="FF0000"/>
                </a:solidFill>
              </a:rPr>
              <a:t>of</a:t>
            </a:r>
            <a:r>
              <a:rPr lang="de-DE" sz="1000" b="1" i="1" dirty="0">
                <a:solidFill>
                  <a:srgbClr val="FF0000"/>
                </a:solidFill>
              </a:rPr>
              <a:t> </a:t>
            </a:r>
            <a:r>
              <a:rPr lang="de-DE" sz="1000" b="1" i="1" dirty="0" err="1">
                <a:solidFill>
                  <a:srgbClr val="FF0000"/>
                </a:solidFill>
              </a:rPr>
              <a:t>Sa</a:t>
            </a:r>
            <a:r>
              <a:rPr lang="de-DE" sz="1100" b="1" i="1" dirty="0" err="1">
                <a:solidFill>
                  <a:srgbClr val="FF0000"/>
                </a:solidFill>
              </a:rPr>
              <a:t>le</a:t>
            </a:r>
            <a:endParaRPr lang="de-DE" sz="1100" b="1" i="1" dirty="0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fik 3" descr="Bogen_rot_vorn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Z:\RK\KITA\Logo_KI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844824"/>
            <a:ext cx="3089916" cy="3456384"/>
          </a:xfrm>
          <a:prstGeom prst="rect">
            <a:avLst/>
          </a:prstGeom>
          <a:noFill/>
        </p:spPr>
      </p:pic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976064" y="549275"/>
            <a:ext cx="7772400" cy="1007517"/>
          </a:xfrm>
        </p:spPr>
        <p:txBody>
          <a:bodyPr>
            <a:noAutofit/>
          </a:bodyPr>
          <a:lstStyle/>
          <a:p>
            <a:pPr algn="ctr"/>
            <a:r>
              <a:rPr lang="de-DE" sz="7200" dirty="0" smtClean="0">
                <a:solidFill>
                  <a:srgbClr val="FF0000"/>
                </a:solidFill>
                <a:ea typeface="SimSun-ExtB" pitchFamily="49" charset="-122"/>
              </a:rPr>
              <a:t>Little</a:t>
            </a:r>
            <a:r>
              <a:rPr lang="de-DE" sz="7200" dirty="0" smtClean="0">
                <a:ea typeface="SimSun-ExtB" pitchFamily="49" charset="-122"/>
              </a:rPr>
              <a:t> </a:t>
            </a:r>
            <a:r>
              <a:rPr lang="de-DE" sz="7200" dirty="0" err="1" smtClean="0">
                <a:solidFill>
                  <a:schemeClr val="bg1">
                    <a:lumMod val="65000"/>
                  </a:schemeClr>
                </a:solidFill>
                <a:ea typeface="SimSun-ExtB" pitchFamily="49" charset="-122"/>
              </a:rPr>
              <a:t>POS</a:t>
            </a:r>
            <a:r>
              <a:rPr lang="de-DE" sz="7200" dirty="0" err="1" smtClean="0">
                <a:solidFill>
                  <a:srgbClr val="FF0000"/>
                </a:solidFill>
                <a:ea typeface="SimSun-ExtB" pitchFamily="49" charset="-122"/>
              </a:rPr>
              <a:t>T‘s</a:t>
            </a:r>
            <a:endParaRPr lang="de-DE" sz="7200" dirty="0">
              <a:solidFill>
                <a:srgbClr val="FF0000"/>
              </a:solidFill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1763688" y="5733256"/>
            <a:ext cx="6804248" cy="57606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„Zwei Dinge sollten Kinder von ihren Eltern bekommen, Wurzeln und Flügel“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de-DE" sz="1400" i="0" u="none" strike="noStrike" kern="1200" cap="none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SimSun-ExtB" pitchFamily="49" charset="-122"/>
                <a:cs typeface="Arial" pitchFamily="34" charset="0"/>
              </a:rPr>
              <a:t>- Goethe</a:t>
            </a:r>
            <a:r>
              <a:rPr kumimoji="0" lang="de-DE" sz="1400" i="0" u="none" strike="noStrike" kern="1200" cap="none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SimSun-ExtB" pitchFamily="49" charset="-122"/>
                <a:cs typeface="Arial" pitchFamily="34" charset="0"/>
              </a:rPr>
              <a:t> -</a:t>
            </a:r>
            <a:endParaRPr kumimoji="0" lang="de-DE" sz="1400" i="0" u="none" strike="noStrike" kern="1200" cap="none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SimSun-ExtB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Z:\RK\KITA\Ju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268760"/>
            <a:ext cx="2160587" cy="360045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772400" cy="592123"/>
          </a:xfrm>
        </p:spPr>
        <p:txBody>
          <a:bodyPr>
            <a:noAutofit/>
          </a:bodyPr>
          <a:lstStyle/>
          <a:p>
            <a:pPr algn="ctr"/>
            <a:r>
              <a:rPr lang="de-DE" sz="4400" dirty="0" smtClean="0"/>
              <a:t>Eingewöhnung</a:t>
            </a:r>
            <a:endParaRPr lang="de-DE" sz="44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971600" y="1988840"/>
            <a:ext cx="7743825" cy="2714625"/>
          </a:xfrm>
        </p:spPr>
        <p:txBody>
          <a:bodyPr anchor="ctr"/>
          <a:lstStyle/>
          <a:p>
            <a:pPr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de-DE" dirty="0" smtClean="0">
                <a:ea typeface="SimSun-ExtB" pitchFamily="49" charset="-122"/>
              </a:rPr>
              <a:t> Orientiert am </a:t>
            </a:r>
            <a:r>
              <a:rPr lang="de-DE" b="1" dirty="0" smtClean="0">
                <a:ea typeface="SimSun-ExtB" pitchFamily="49" charset="-122"/>
              </a:rPr>
              <a:t>„Berliner Eingewöhnungsmodell“</a:t>
            </a:r>
          </a:p>
          <a:p>
            <a:pPr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de-DE" dirty="0" smtClean="0">
                <a:ea typeface="SimSun-ExtB" pitchFamily="49" charset="-122"/>
              </a:rPr>
              <a:t> ca. 3 Tage bis 2 Wochen</a:t>
            </a:r>
          </a:p>
          <a:p>
            <a:pPr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de-DE" dirty="0" smtClean="0">
                <a:ea typeface="SimSun-ExtB" pitchFamily="49" charset="-122"/>
              </a:rPr>
              <a:t> immer am Kind und seinen Bedürfnissen orientiert</a:t>
            </a:r>
          </a:p>
          <a:p>
            <a:pPr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de-DE" dirty="0" smtClean="0">
                <a:ea typeface="SimSun-ExtB" pitchFamily="49" charset="-122"/>
              </a:rPr>
              <a:t> Begleitend benötigt das Kind eine Bezugsperson 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772400" cy="592123"/>
          </a:xfrm>
        </p:spPr>
        <p:txBody>
          <a:bodyPr>
            <a:noAutofit/>
          </a:bodyPr>
          <a:lstStyle/>
          <a:p>
            <a:pPr algn="ctr"/>
            <a:r>
              <a:rPr lang="de-DE" sz="4400" dirty="0" smtClean="0"/>
              <a:t>Tagesablauf</a:t>
            </a:r>
            <a:endParaRPr lang="de-DE" sz="44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971600" y="1988840"/>
            <a:ext cx="7743825" cy="3362747"/>
          </a:xfrm>
        </p:spPr>
        <p:txBody>
          <a:bodyPr anchor="ctr"/>
          <a:lstStyle/>
          <a:p>
            <a:pPr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de-DE" dirty="0" smtClean="0">
                <a:ea typeface="SimSun-ExtB" pitchFamily="49" charset="-122"/>
              </a:rPr>
              <a:t>  7:00 -  8:45 Uhr 	</a:t>
            </a:r>
            <a:r>
              <a:rPr lang="de-DE" dirty="0" err="1" smtClean="0">
                <a:ea typeface="SimSun-ExtB" pitchFamily="49" charset="-122"/>
              </a:rPr>
              <a:t>Bringzeit</a:t>
            </a:r>
            <a:r>
              <a:rPr lang="de-DE" dirty="0" smtClean="0">
                <a:ea typeface="SimSun-ExtB" pitchFamily="49" charset="-122"/>
              </a:rPr>
              <a:t> der Kinder</a:t>
            </a:r>
          </a:p>
          <a:p>
            <a:pPr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de-DE" dirty="0" smtClean="0">
                <a:ea typeface="SimSun-ExtB" pitchFamily="49" charset="-122"/>
              </a:rPr>
              <a:t>  9:00 –  9:30 Uhr	Frühstück</a:t>
            </a:r>
          </a:p>
          <a:p>
            <a:pPr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de-DE" dirty="0" smtClean="0">
                <a:ea typeface="SimSun-ExtB" pitchFamily="49" charset="-122"/>
              </a:rPr>
              <a:t>  9:30 – 11:30 Uhr 	Freispielphase und geplante Einzel- und 			                Gruppenangebote</a:t>
            </a:r>
          </a:p>
          <a:p>
            <a:pPr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de-DE" dirty="0" smtClean="0">
                <a:ea typeface="SimSun-ExtB" pitchFamily="49" charset="-122"/>
              </a:rPr>
              <a:t> 11:30 – 11:40 Uhr	gemeinsames Aufräumen</a:t>
            </a:r>
          </a:p>
          <a:p>
            <a:pPr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de-DE" dirty="0" smtClean="0">
                <a:ea typeface="SimSun-ExtB" pitchFamily="49" charset="-122"/>
              </a:rPr>
              <a:t> 11:40 – 12:00 Uhr	Stuhlkreis</a:t>
            </a:r>
          </a:p>
          <a:p>
            <a:pPr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de-DE" dirty="0" smtClean="0">
                <a:ea typeface="SimSun-ExtB" pitchFamily="49" charset="-122"/>
              </a:rPr>
              <a:t> 12:00 – 12:30 Uhr	Mittagessen</a:t>
            </a:r>
          </a:p>
          <a:p>
            <a:pPr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de-DE" dirty="0" smtClean="0">
                <a:ea typeface="SimSun-ExtB" pitchFamily="49" charset="-122"/>
              </a:rPr>
              <a:t> 12:30 – 14:15 Uhr	Mittagsruhe</a:t>
            </a:r>
          </a:p>
          <a:p>
            <a:pPr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de-DE" dirty="0" smtClean="0">
                <a:ea typeface="SimSun-ExtB" pitchFamily="49" charset="-122"/>
              </a:rPr>
              <a:t> 14:15 – 14:30 Uhr	Wecken der Kinder</a:t>
            </a:r>
          </a:p>
          <a:p>
            <a:pPr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de-DE" dirty="0" smtClean="0">
                <a:ea typeface="SimSun-ExtB" pitchFamily="49" charset="-122"/>
              </a:rPr>
              <a:t> 14:30 – 15:00 Uhr 	Nachmittagssnack</a:t>
            </a:r>
          </a:p>
          <a:p>
            <a:pPr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de-DE" dirty="0" smtClean="0">
                <a:ea typeface="SimSun-ExtB" pitchFamily="49" charset="-122"/>
              </a:rPr>
              <a:t> 15:00 – 17:00 Uhr	Freispiel und angeleitete Spielphase</a:t>
            </a:r>
          </a:p>
          <a:p>
            <a:pPr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de-DE" dirty="0" smtClean="0">
                <a:ea typeface="SimSun-ExtB" pitchFamily="49" charset="-122"/>
              </a:rPr>
              <a:t> 	    17:00 Uhr	Abholzeit</a:t>
            </a:r>
            <a:endParaRPr lang="de-DE" dirty="0"/>
          </a:p>
        </p:txBody>
      </p:sp>
      <p:pic>
        <p:nvPicPr>
          <p:cNvPr id="29698" name="Picture 2" descr="Z:\RK\KITA\Kind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276" y="3861048"/>
            <a:ext cx="183620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Z:\RK\KITA\Frau_Ba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412776"/>
            <a:ext cx="2160587" cy="360045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6064" y="549275"/>
            <a:ext cx="7772400" cy="1151533"/>
          </a:xfrm>
        </p:spPr>
        <p:txBody>
          <a:bodyPr>
            <a:noAutofit/>
          </a:bodyPr>
          <a:lstStyle/>
          <a:p>
            <a:pPr algn="ctr"/>
            <a:r>
              <a:rPr lang="de-DE" sz="4400" dirty="0" smtClean="0"/>
              <a:t>Elternbeiträge und Versicherung</a:t>
            </a:r>
            <a:endParaRPr lang="de-DE" sz="44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971600" y="1988840"/>
            <a:ext cx="7743825" cy="3290739"/>
          </a:xfrm>
        </p:spPr>
        <p:txBody>
          <a:bodyPr anchor="ctr"/>
          <a:lstStyle/>
          <a:p>
            <a:pPr>
              <a:buClr>
                <a:schemeClr val="accent1"/>
              </a:buClr>
              <a:buSzPct val="100000"/>
            </a:pPr>
            <a:r>
              <a:rPr lang="de-DE" dirty="0" smtClean="0">
                <a:ea typeface="SimSun-ExtB" pitchFamily="49" charset="-122"/>
              </a:rPr>
              <a:t> Monatsbeiträge U3:</a:t>
            </a:r>
          </a:p>
          <a:p>
            <a:pPr lvl="1">
              <a:buClr>
                <a:schemeClr val="accent1"/>
              </a:buClr>
              <a:buSzPct val="100000"/>
            </a:pPr>
            <a:r>
              <a:rPr lang="de-DE" dirty="0" smtClean="0">
                <a:ea typeface="SimSun-ExtB" pitchFamily="49" charset="-122"/>
              </a:rPr>
              <a:t> bis zu 20.000,- € Einkommen -&gt; Beitragsfrei</a:t>
            </a:r>
          </a:p>
          <a:p>
            <a:pPr lvl="1">
              <a:buClr>
                <a:schemeClr val="accent1"/>
              </a:buClr>
              <a:buSzPct val="100000"/>
            </a:pPr>
            <a:r>
              <a:rPr lang="de-DE" dirty="0" smtClean="0">
                <a:ea typeface="SimSun-ExtB" pitchFamily="49" charset="-122"/>
              </a:rPr>
              <a:t> Einkommen 40.000,- €/35 Std. pro Woche -&gt; 99,- €</a:t>
            </a:r>
          </a:p>
          <a:p>
            <a:pPr lvl="1">
              <a:buClr>
                <a:schemeClr val="accent1"/>
              </a:buClr>
              <a:buSzPct val="100000"/>
            </a:pPr>
            <a:r>
              <a:rPr lang="de-DE" dirty="0" smtClean="0">
                <a:ea typeface="SimSun-ExtB" pitchFamily="49" charset="-122"/>
              </a:rPr>
              <a:t> Laut Beitragsrechner der Stadt Bad Salzuflen</a:t>
            </a:r>
          </a:p>
          <a:p>
            <a:pPr>
              <a:buClr>
                <a:schemeClr val="accent1"/>
              </a:buClr>
              <a:buSzPct val="100000"/>
            </a:pPr>
            <a:r>
              <a:rPr lang="de-DE" dirty="0" smtClean="0">
                <a:ea typeface="SimSun-ExtB" pitchFamily="49" charset="-122"/>
              </a:rPr>
              <a:t>      www.Stadt-Bad-Salzuflen.de/Kindertagespflege</a:t>
            </a:r>
          </a:p>
          <a:p>
            <a:pPr>
              <a:buClr>
                <a:schemeClr val="accent1"/>
              </a:buClr>
              <a:buSzPct val="100000"/>
            </a:pPr>
            <a:r>
              <a:rPr lang="de-DE" dirty="0" smtClean="0">
                <a:ea typeface="SimSun-ExtB" pitchFamily="49" charset="-122"/>
              </a:rPr>
              <a:t> Geschwisterbefreiung</a:t>
            </a:r>
          </a:p>
          <a:p>
            <a:pPr>
              <a:buClr>
                <a:schemeClr val="accent1"/>
              </a:buClr>
              <a:buSzPct val="100000"/>
            </a:pPr>
            <a:r>
              <a:rPr lang="de-DE" dirty="0" smtClean="0">
                <a:ea typeface="SimSun-ExtB" pitchFamily="49" charset="-122"/>
              </a:rPr>
              <a:t> </a:t>
            </a:r>
            <a:r>
              <a:rPr lang="de-DE" dirty="0" smtClean="0">
                <a:ea typeface="SimSun-ExtB" pitchFamily="49" charset="-122"/>
              </a:rPr>
              <a:t>Die Kinder sind über die Landesunfallkasse </a:t>
            </a:r>
            <a:r>
              <a:rPr lang="de-DE" dirty="0" smtClean="0">
                <a:ea typeface="SimSun-ExtB" pitchFamily="49" charset="-122"/>
              </a:rPr>
              <a:t>(LUK) versichert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Z:\RK\KITA\Kin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204864"/>
            <a:ext cx="2160587" cy="360045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6064" y="549275"/>
            <a:ext cx="7772400" cy="1295549"/>
          </a:xfrm>
        </p:spPr>
        <p:txBody>
          <a:bodyPr>
            <a:noAutofit/>
          </a:bodyPr>
          <a:lstStyle/>
          <a:p>
            <a:pPr algn="ctr"/>
            <a:r>
              <a:rPr lang="de-DE" sz="4400" dirty="0" smtClean="0"/>
              <a:t>Die Kinder erleben bei uns…</a:t>
            </a:r>
            <a:endParaRPr lang="de-DE" sz="44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971600" y="1988840"/>
            <a:ext cx="7743825" cy="2714625"/>
          </a:xfrm>
        </p:spPr>
        <p:txBody>
          <a:bodyPr anchor="ctr"/>
          <a:lstStyle/>
          <a:p>
            <a:r>
              <a:rPr lang="de-DE" dirty="0" smtClean="0"/>
              <a:t>Eine kleine, behütete </a:t>
            </a:r>
            <a:r>
              <a:rPr lang="de-DE" dirty="0" smtClean="0"/>
              <a:t>Gruppen mit maximal </a:t>
            </a:r>
            <a:r>
              <a:rPr lang="de-DE" dirty="0" smtClean="0"/>
              <a:t>9 Kindern</a:t>
            </a:r>
          </a:p>
          <a:p>
            <a:r>
              <a:rPr lang="de-DE" dirty="0" smtClean="0"/>
              <a:t>Zwei feste Bezugspersonen</a:t>
            </a:r>
          </a:p>
          <a:p>
            <a:r>
              <a:rPr lang="de-DE" dirty="0" smtClean="0"/>
              <a:t>Eine Betreuung nach ausgearbeitetem Konzept mit strukturiertem Tagesablauf</a:t>
            </a:r>
          </a:p>
          <a:p>
            <a:r>
              <a:rPr lang="de-DE" dirty="0" smtClean="0"/>
              <a:t>Kostbare Zeit für jedes Kind</a:t>
            </a:r>
          </a:p>
          <a:p>
            <a:r>
              <a:rPr lang="de-DE" dirty="0" smtClean="0"/>
              <a:t>Liebevoll eingerichtete große, helle Räume</a:t>
            </a:r>
          </a:p>
          <a:p>
            <a:r>
              <a:rPr lang="de-DE" dirty="0" smtClean="0"/>
              <a:t>Sorgfältig ausgewähltes Spielmaterial</a:t>
            </a:r>
          </a:p>
          <a:p>
            <a:r>
              <a:rPr lang="de-DE" dirty="0" smtClean="0"/>
              <a:t>Viele, schöne Ausflüge und Naturerlebnisse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6064" y="549275"/>
            <a:ext cx="7772400" cy="592123"/>
          </a:xfrm>
        </p:spPr>
        <p:txBody>
          <a:bodyPr>
            <a:noAutofit/>
          </a:bodyPr>
          <a:lstStyle/>
          <a:p>
            <a:pPr algn="ctr"/>
            <a:r>
              <a:rPr lang="de-DE" sz="4400" dirty="0" smtClean="0"/>
              <a:t>Die Eltern profitieren von…</a:t>
            </a:r>
            <a:endParaRPr lang="de-DE" sz="44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971600" y="1988840"/>
            <a:ext cx="7743825" cy="2714625"/>
          </a:xfrm>
        </p:spPr>
        <p:txBody>
          <a:bodyPr anchor="ctr"/>
          <a:lstStyle/>
          <a:p>
            <a:r>
              <a:rPr lang="de-DE" dirty="0" smtClean="0"/>
              <a:t>Einer kompetenten und erfahrenen Kleinkindbetreuung (qualifiziertes Pflegepersonal und staatlich anerkannte Erzieherinnen)</a:t>
            </a:r>
          </a:p>
          <a:p>
            <a:r>
              <a:rPr lang="de-DE" dirty="0" smtClean="0"/>
              <a:t>Einer individuellen, passgenauen Förderung ihres Kindes</a:t>
            </a:r>
          </a:p>
          <a:p>
            <a:r>
              <a:rPr lang="de-DE" dirty="0" smtClean="0"/>
              <a:t>Einer familiären, vertrauensvollen Atmosphäre</a:t>
            </a:r>
          </a:p>
          <a:p>
            <a:r>
              <a:rPr lang="de-DE" dirty="0" smtClean="0"/>
              <a:t>Der Sicherheit, ihr Kind liebevoll betreut zu wissen</a:t>
            </a:r>
          </a:p>
          <a:p>
            <a:r>
              <a:rPr lang="de-DE" dirty="0" smtClean="0"/>
              <a:t>Einer verlässlichen, pädagogisch hochwertigen und zugleich kleinräumigen </a:t>
            </a:r>
            <a:r>
              <a:rPr lang="de-DE" dirty="0" smtClean="0"/>
              <a:t>Betreuung </a:t>
            </a:r>
            <a:r>
              <a:rPr lang="de-DE" dirty="0" smtClean="0"/>
              <a:t>für ihr Kind </a:t>
            </a:r>
            <a:endParaRPr lang="de-DE" dirty="0"/>
          </a:p>
        </p:txBody>
      </p:sp>
      <p:pic>
        <p:nvPicPr>
          <p:cNvPr id="28674" name="Picture 2" descr="Z:\RK\KITA\Kind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293096"/>
            <a:ext cx="2688398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fik 3" descr="Bogen_rot_vorn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5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Z:\RK\KITA\Logo_KI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844824"/>
            <a:ext cx="3089916" cy="3456384"/>
          </a:xfrm>
          <a:prstGeom prst="rect">
            <a:avLst/>
          </a:prstGeom>
          <a:noFill/>
        </p:spPr>
      </p:pic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976064" y="549275"/>
            <a:ext cx="7772400" cy="1007517"/>
          </a:xfrm>
        </p:spPr>
        <p:txBody>
          <a:bodyPr>
            <a:noAutofit/>
          </a:bodyPr>
          <a:lstStyle/>
          <a:p>
            <a:pPr algn="ctr"/>
            <a:r>
              <a:rPr lang="de-DE" sz="7200" dirty="0" smtClean="0">
                <a:solidFill>
                  <a:srgbClr val="FF0000"/>
                </a:solidFill>
                <a:ea typeface="SimSun-ExtB" pitchFamily="49" charset="-122"/>
              </a:rPr>
              <a:t>Little</a:t>
            </a:r>
            <a:r>
              <a:rPr lang="de-DE" sz="7200" dirty="0" smtClean="0">
                <a:ea typeface="SimSun-ExtB" pitchFamily="49" charset="-122"/>
              </a:rPr>
              <a:t> </a:t>
            </a:r>
            <a:r>
              <a:rPr lang="de-DE" sz="7200" dirty="0" err="1" smtClean="0">
                <a:solidFill>
                  <a:schemeClr val="bg1">
                    <a:lumMod val="65000"/>
                  </a:schemeClr>
                </a:solidFill>
                <a:ea typeface="SimSun-ExtB" pitchFamily="49" charset="-122"/>
              </a:rPr>
              <a:t>POS</a:t>
            </a:r>
            <a:r>
              <a:rPr lang="de-DE" sz="7200" dirty="0" err="1" smtClean="0">
                <a:solidFill>
                  <a:srgbClr val="FF0000"/>
                </a:solidFill>
                <a:ea typeface="SimSun-ExtB" pitchFamily="49" charset="-122"/>
              </a:rPr>
              <a:t>T‘s</a:t>
            </a:r>
            <a:endParaRPr lang="de-DE" sz="7200" dirty="0">
              <a:solidFill>
                <a:srgbClr val="FF0000"/>
              </a:solidFill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1763688" y="5733256"/>
            <a:ext cx="6804248" cy="57606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de-DE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SimSun-ExtB" pitchFamily="49" charset="-122"/>
                <a:cs typeface="Arial" pitchFamily="34" charset="0"/>
              </a:rPr>
              <a:t>„Zwei Dinge sollten Kinder von ihren Eltern bekommen, Wurzeln und Flügel“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de-DE" sz="1400" i="0" u="none" strike="noStrike" kern="1200" cap="none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SimSun-ExtB" pitchFamily="49" charset="-122"/>
                <a:cs typeface="Arial" pitchFamily="34" charset="0"/>
              </a:rPr>
              <a:t>- Goethe</a:t>
            </a:r>
            <a:r>
              <a:rPr kumimoji="0" lang="de-DE" sz="1400" i="0" u="none" strike="noStrike" kern="1200" cap="none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SimSun-ExtB" pitchFamily="49" charset="-122"/>
                <a:cs typeface="Arial" pitchFamily="34" charset="0"/>
              </a:rPr>
              <a:t> -</a:t>
            </a:r>
            <a:endParaRPr kumimoji="0" lang="de-DE" sz="1400" i="0" u="none" strike="noStrike" kern="1200" cap="none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SimSun-ExtB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Kindertagespflege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Was ist das?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Kindertagespflege </a:t>
            </a:r>
            <a:r>
              <a:rPr lang="de-DE" dirty="0" smtClean="0"/>
              <a:t>kommt grundsätzlich für Kinder aller Altersstufen in Betracht. </a:t>
            </a:r>
            <a:endParaRPr lang="de-DE" dirty="0" smtClean="0"/>
          </a:p>
          <a:p>
            <a:r>
              <a:rPr lang="de-DE" dirty="0" smtClean="0"/>
              <a:t>attraktive Betreuungsform </a:t>
            </a:r>
            <a:r>
              <a:rPr lang="de-DE" dirty="0" smtClean="0"/>
              <a:t>für </a:t>
            </a:r>
            <a:r>
              <a:rPr lang="de-DE" dirty="0" smtClean="0"/>
              <a:t>Eltern kleinerer Kinder </a:t>
            </a:r>
            <a:r>
              <a:rPr lang="de-DE" dirty="0" smtClean="0"/>
              <a:t>mit </a:t>
            </a:r>
            <a:r>
              <a:rPr lang="de-DE" dirty="0" smtClean="0"/>
              <a:t>kleinen überschaubaren Gruppen und </a:t>
            </a:r>
            <a:r>
              <a:rPr lang="de-DE" dirty="0" smtClean="0"/>
              <a:t>festen Bezugspersonen </a:t>
            </a:r>
          </a:p>
          <a:p>
            <a:r>
              <a:rPr lang="de-DE" dirty="0" smtClean="0"/>
              <a:t>nimmt im </a:t>
            </a:r>
            <a:r>
              <a:rPr lang="de-DE" dirty="0" smtClean="0"/>
              <a:t>Zuge des so </a:t>
            </a:r>
            <a:r>
              <a:rPr lang="de-DE" dirty="0" smtClean="0"/>
              <a:t>U3-Ausbaus </a:t>
            </a:r>
            <a:r>
              <a:rPr lang="de-DE" dirty="0" smtClean="0"/>
              <a:t>eine wichtige Rolle </a:t>
            </a:r>
            <a:r>
              <a:rPr lang="de-DE" dirty="0" smtClean="0"/>
              <a:t>ein</a:t>
            </a:r>
          </a:p>
          <a:p>
            <a:r>
              <a:rPr lang="de-DE" dirty="0" smtClean="0"/>
              <a:t>Seit dem 1</a:t>
            </a:r>
            <a:r>
              <a:rPr lang="de-DE" dirty="0" smtClean="0"/>
              <a:t>. August 2013 </a:t>
            </a:r>
            <a:r>
              <a:rPr lang="de-DE" dirty="0" smtClean="0"/>
              <a:t>gleichrangige </a:t>
            </a:r>
            <a:r>
              <a:rPr lang="de-DE" dirty="0" smtClean="0"/>
              <a:t>Alternative zur Betreuung in Kindertageseinrichtungen (§ 24 Absatz 2 Achtes Sozialgesetzbuch in der ab dem 1.08.2013 gültigen Fassung). </a:t>
            </a:r>
            <a:endParaRPr lang="de-DE" dirty="0" smtClean="0"/>
          </a:p>
          <a:p>
            <a:r>
              <a:rPr lang="de-DE" dirty="0" smtClean="0"/>
              <a:t>Kinder</a:t>
            </a:r>
            <a:r>
              <a:rPr lang="de-DE" dirty="0" smtClean="0"/>
              <a:t>, die eine Tageseinrichtung oder die Schule besuchen, können ergänzend in Kindertagespflege betreut werden.</a:t>
            </a:r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Aufgaben der Kindertagespflege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die Entwicklung des Kindes zu einer eigenverantwortlichen und gemeinschaftsfähigen Persönlichkeit zu </a:t>
            </a:r>
            <a:r>
              <a:rPr lang="de-DE" dirty="0" smtClean="0"/>
              <a:t>fördern</a:t>
            </a:r>
          </a:p>
          <a:p>
            <a:r>
              <a:rPr lang="de-DE" dirty="0" smtClean="0"/>
              <a:t>Erziehung </a:t>
            </a:r>
            <a:r>
              <a:rPr lang="de-DE" dirty="0" smtClean="0"/>
              <a:t>und </a:t>
            </a:r>
            <a:r>
              <a:rPr lang="de-DE" dirty="0" smtClean="0"/>
              <a:t>Bildung der Kinder</a:t>
            </a:r>
          </a:p>
          <a:p>
            <a:r>
              <a:rPr lang="de-DE" dirty="0" smtClean="0"/>
              <a:t>Hilfe für Eltern, </a:t>
            </a:r>
            <a:r>
              <a:rPr lang="de-DE" dirty="0" smtClean="0"/>
              <a:t>Erwerbstätigkeit und Kindererziehung besser miteinander vereinbaren zu können.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Vorteile der Kindertagespflege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Kleine Gruppen  - in der Regel bis zu höchstens fünf Kinder gleichzeitig (bis zu maximal neun Kinder in einer Großtagespflegestelle</a:t>
            </a:r>
            <a:r>
              <a:rPr lang="de-DE" dirty="0" smtClean="0"/>
              <a:t>)</a:t>
            </a:r>
          </a:p>
          <a:p>
            <a:r>
              <a:rPr lang="de-DE" dirty="0" smtClean="0"/>
              <a:t>Eine </a:t>
            </a:r>
            <a:r>
              <a:rPr lang="de-DE" dirty="0" smtClean="0"/>
              <a:t>familienähnliche </a:t>
            </a:r>
            <a:r>
              <a:rPr lang="de-DE" dirty="0" smtClean="0"/>
              <a:t>Struktur</a:t>
            </a:r>
          </a:p>
          <a:p>
            <a:r>
              <a:rPr lang="de-DE" dirty="0" smtClean="0"/>
              <a:t>Eine </a:t>
            </a:r>
            <a:r>
              <a:rPr lang="de-DE" dirty="0" smtClean="0"/>
              <a:t>feste Bezugsperson, die gerade für die Betreuung von unter Dreijährigen sehr geschätzt </a:t>
            </a:r>
            <a:r>
              <a:rPr lang="de-DE" dirty="0" smtClean="0"/>
              <a:t>wird</a:t>
            </a:r>
          </a:p>
          <a:p>
            <a:r>
              <a:rPr lang="de-DE" dirty="0" smtClean="0"/>
              <a:t>Hohe </a:t>
            </a:r>
            <a:r>
              <a:rPr lang="de-DE" dirty="0" smtClean="0"/>
              <a:t>Bedarfsgerechtigkeit (tage- oder stundenweise, Berücksichtigung von Elternwünschen</a:t>
            </a:r>
            <a:r>
              <a:rPr lang="de-DE" dirty="0" smtClean="0"/>
              <a:t>)</a:t>
            </a:r>
          </a:p>
          <a:p>
            <a:r>
              <a:rPr lang="de-DE" dirty="0" smtClean="0"/>
              <a:t>Örtliche Nähe</a:t>
            </a:r>
          </a:p>
          <a:p>
            <a:r>
              <a:rPr lang="de-DE" dirty="0" smtClean="0"/>
              <a:t>Zeitliche </a:t>
            </a:r>
            <a:r>
              <a:rPr lang="de-DE" dirty="0" smtClean="0"/>
              <a:t>Flexibilität - Unabhängig von offiziellen Öffnungszeiten können individuelle Betreuungszeiten auch frühmorgens, in den Abendstunden oder an Wochenenden ermöglicht werden. </a:t>
            </a:r>
            <a:endParaRPr lang="de-DE" dirty="0" smtClean="0"/>
          </a:p>
          <a:p>
            <a:endParaRPr lang="de-DE" dirty="0" smtClean="0"/>
          </a:p>
          <a:p>
            <a:pPr>
              <a:buNone/>
            </a:pPr>
            <a:r>
              <a:rPr lang="de-DE" dirty="0" smtClean="0">
                <a:sym typeface="Wingdings" pitchFamily="2" charset="2"/>
              </a:rPr>
              <a:t>	</a:t>
            </a:r>
            <a:r>
              <a:rPr lang="de-DE" dirty="0" smtClean="0"/>
              <a:t>Damit </a:t>
            </a:r>
            <a:r>
              <a:rPr lang="de-DE" dirty="0" smtClean="0"/>
              <a:t>erleichtert die Kindertagespflege in besonderer Weise die Vereinbarkeit von Familie und Beruf</a:t>
            </a:r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Die </a:t>
            </a:r>
            <a:r>
              <a:rPr lang="de-DE" dirty="0" smtClean="0">
                <a:solidFill>
                  <a:srgbClr val="FF0000"/>
                </a:solidFill>
              </a:rPr>
              <a:t>Little</a:t>
            </a:r>
            <a:r>
              <a:rPr lang="de-DE" dirty="0" smtClean="0"/>
              <a:t> </a:t>
            </a:r>
            <a:r>
              <a:rPr lang="de-DE" dirty="0" err="1" smtClean="0"/>
              <a:t>POS</a:t>
            </a:r>
            <a:r>
              <a:rPr lang="de-DE" dirty="0" err="1" smtClean="0">
                <a:solidFill>
                  <a:srgbClr val="FF0000"/>
                </a:solidFill>
              </a:rPr>
              <a:t>T‘s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Eine betriebliche Kinder-Großtagespflege</a:t>
            </a:r>
            <a:endParaRPr lang="de-DE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669" y="2204864"/>
            <a:ext cx="5642563" cy="37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Wie funktioniert das Modell?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Die Vierecks-Beziehung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v</a:t>
            </a:r>
            <a:endParaRPr lang="de-DE" dirty="0"/>
          </a:p>
        </p:txBody>
      </p:sp>
      <p:pic>
        <p:nvPicPr>
          <p:cNvPr id="24578" name="Picture 2" descr="http://www.km.bayern.de/bilder/km_absatz/foto/4951_0118_onlineberatung_eltern_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554698"/>
            <a:ext cx="2389659" cy="1649127"/>
          </a:xfrm>
          <a:prstGeom prst="rect">
            <a:avLst/>
          </a:prstGeom>
          <a:noFill/>
        </p:spPr>
      </p:pic>
      <p:pic>
        <p:nvPicPr>
          <p:cNvPr id="24580" name="Picture 4" descr="http://www.wunschfee.com/uploads/media_files/picture/big/111/11163_707_8a8e7e752c30943b0e740cb1389eff6779817e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778" y="4365104"/>
            <a:ext cx="3280182" cy="1800000"/>
          </a:xfrm>
          <a:prstGeom prst="rect">
            <a:avLst/>
          </a:prstGeom>
          <a:noFill/>
        </p:spPr>
      </p:pic>
      <p:pic>
        <p:nvPicPr>
          <p:cNvPr id="24581" name="Picture 5" descr="C:\Users\o.vosshenrich\AppData\Local\Temp\IMG_6474.jpg"/>
          <p:cNvPicPr>
            <a:picLocks noChangeAspect="1" noChangeArrowheads="1"/>
          </p:cNvPicPr>
          <p:nvPr/>
        </p:nvPicPr>
        <p:blipFill>
          <a:blip r:embed="rId4" cstate="print"/>
          <a:srcRect r="1198" b="20003"/>
          <a:stretch>
            <a:fillRect/>
          </a:stretch>
        </p:blipFill>
        <p:spPr bwMode="auto">
          <a:xfrm>
            <a:off x="899591" y="2205064"/>
            <a:ext cx="3288587" cy="1800000"/>
          </a:xfrm>
          <a:prstGeom prst="rect">
            <a:avLst/>
          </a:prstGeom>
          <a:noFill/>
        </p:spPr>
      </p:pic>
      <p:pic>
        <p:nvPicPr>
          <p:cNvPr id="9" name="Picture 2" descr="X:\30 Personalmarketing\Betriebskindergarten\Foto Erzieherinn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0472" y="2132856"/>
            <a:ext cx="2400000" cy="1800000"/>
          </a:xfrm>
          <a:prstGeom prst="rect">
            <a:avLst/>
          </a:prstGeom>
          <a:noFill/>
        </p:spPr>
      </p:pic>
      <p:pic>
        <p:nvPicPr>
          <p:cNvPr id="24583" name="Picture 7" descr="http://s1.eltern.de/thumbnails/0001/00000000001/af/2d/400pxx300px/af2dda8930b0463cc587f0ec20fbcc59uniqueidwie_kinder_tick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2925184"/>
            <a:ext cx="2880000" cy="21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Z:\RK\KITA\Ball_spie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24744"/>
            <a:ext cx="2160587" cy="360045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6064" y="549275"/>
            <a:ext cx="7772400" cy="592123"/>
          </a:xfrm>
        </p:spPr>
        <p:txBody>
          <a:bodyPr>
            <a:noAutofit/>
          </a:bodyPr>
          <a:lstStyle/>
          <a:p>
            <a:pPr algn="ctr"/>
            <a:r>
              <a:rPr lang="de-DE" sz="4400" dirty="0" smtClean="0"/>
              <a:t/>
            </a:r>
            <a:br>
              <a:rPr lang="de-DE" sz="4400" dirty="0" smtClean="0"/>
            </a:br>
            <a:r>
              <a:rPr lang="de-DE" sz="4400" dirty="0" smtClean="0"/>
              <a:t>Räumlichkeiten und Öffnungszeiten</a:t>
            </a:r>
            <a:endParaRPr lang="de-DE" sz="44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899592" y="1844824"/>
            <a:ext cx="7743825" cy="3960440"/>
          </a:xfrm>
        </p:spPr>
        <p:txBody>
          <a:bodyPr numCol="1"/>
          <a:lstStyle/>
          <a:p>
            <a:pPr>
              <a:buClr>
                <a:schemeClr val="accent1"/>
              </a:buClr>
              <a:buSzPct val="100000"/>
              <a:buNone/>
            </a:pPr>
            <a:r>
              <a:rPr lang="de-DE" sz="2000" u="sng" dirty="0" smtClean="0">
                <a:ea typeface="SimSun-ExtB" pitchFamily="49" charset="-122"/>
              </a:rPr>
              <a:t>Räumlichkeiten</a:t>
            </a:r>
          </a:p>
          <a:p>
            <a:pPr>
              <a:buClr>
                <a:schemeClr val="accent1"/>
              </a:buClr>
              <a:buSzPct val="100000"/>
            </a:pPr>
            <a:r>
              <a:rPr lang="de-DE" dirty="0" smtClean="0">
                <a:ea typeface="SimSun-ExtB" pitchFamily="49" charset="-122"/>
              </a:rPr>
              <a:t> 2 Gruppenräume</a:t>
            </a:r>
          </a:p>
          <a:p>
            <a:pPr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de-DE" dirty="0" smtClean="0">
                <a:ea typeface="SimSun-ExtB" pitchFamily="49" charset="-122"/>
              </a:rPr>
              <a:t> 1 Schlafraum</a:t>
            </a:r>
          </a:p>
          <a:p>
            <a:pPr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de-DE" dirty="0" smtClean="0">
                <a:ea typeface="SimSun-ExtB" pitchFamily="49" charset="-122"/>
              </a:rPr>
              <a:t> 1 Teeküche</a:t>
            </a:r>
          </a:p>
          <a:p>
            <a:pPr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de-DE" dirty="0" smtClean="0">
                <a:ea typeface="SimSun-ExtB" pitchFamily="49" charset="-122"/>
              </a:rPr>
              <a:t> 1 Sanitärbereich</a:t>
            </a:r>
          </a:p>
          <a:p>
            <a:pPr>
              <a:buClr>
                <a:schemeClr val="accent1"/>
              </a:buClr>
              <a:buSzPct val="100000"/>
              <a:buNone/>
            </a:pPr>
            <a:endParaRPr lang="de-DE" dirty="0" smtClean="0">
              <a:ea typeface="SimSun-ExtB" pitchFamily="49" charset="-122"/>
            </a:endParaRPr>
          </a:p>
          <a:p>
            <a:pPr>
              <a:buNone/>
            </a:pPr>
            <a:endParaRPr lang="de-DE" dirty="0" smtClean="0">
              <a:ea typeface="SimSun-ExtB" pitchFamily="49" charset="-122"/>
            </a:endParaRPr>
          </a:p>
          <a:p>
            <a:pPr>
              <a:buNone/>
            </a:pPr>
            <a:r>
              <a:rPr lang="de-DE" sz="2000" u="sng" dirty="0" smtClean="0">
                <a:ea typeface="SimSun-ExtB" pitchFamily="49" charset="-122"/>
              </a:rPr>
              <a:t>Öffnungszeiten 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de-DE" dirty="0" smtClean="0">
                <a:ea typeface="SimSun-ExtB" pitchFamily="49" charset="-122"/>
              </a:rPr>
              <a:t> Öffnungszeiten von 7 Uhr bis 17 Uhr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de-DE" dirty="0" smtClean="0">
                <a:ea typeface="SimSun-ExtB" pitchFamily="49" charset="-122"/>
              </a:rPr>
              <a:t> Orientieren sich an den Öffnungszeiten der Firma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de-DE" dirty="0" smtClean="0">
                <a:ea typeface="SimSun-ExtB" pitchFamily="49" charset="-122"/>
              </a:rPr>
              <a:t> Flexible </a:t>
            </a:r>
            <a:r>
              <a:rPr lang="de-DE" dirty="0" smtClean="0">
                <a:ea typeface="SimSun-ExtB" pitchFamily="49" charset="-122"/>
              </a:rPr>
              <a:t>Betreuung</a:t>
            </a:r>
            <a:endParaRPr lang="de-DE" dirty="0" smtClean="0">
              <a:ea typeface="SimSun-ExtB" pitchFamily="49" charset="-122"/>
            </a:endParaRP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de-DE" dirty="0" smtClean="0">
                <a:ea typeface="SimSun-ExtB" pitchFamily="49" charset="-122"/>
              </a:rPr>
              <a:t> Sommerferien 2 bis 3 Wochen geschlossen, sowie zwischen</a:t>
            </a:r>
          </a:p>
          <a:p>
            <a:pPr>
              <a:buClr>
                <a:schemeClr val="accent1"/>
              </a:buClr>
              <a:buNone/>
            </a:pPr>
            <a:r>
              <a:rPr lang="de-DE" dirty="0" smtClean="0">
                <a:ea typeface="SimSun-ExtB" pitchFamily="49" charset="-122"/>
              </a:rPr>
              <a:t>   	 Weihnachten und Neujahr</a:t>
            </a:r>
          </a:p>
          <a:p>
            <a:pPr>
              <a:buNone/>
            </a:pPr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611560" y="3717032"/>
            <a:ext cx="8532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772400" cy="592123"/>
          </a:xfrm>
        </p:spPr>
        <p:txBody>
          <a:bodyPr>
            <a:noAutofit/>
          </a:bodyPr>
          <a:lstStyle/>
          <a:p>
            <a:pPr algn="ctr"/>
            <a:r>
              <a:rPr lang="de-DE" sz="4400" dirty="0" smtClean="0"/>
              <a:t>Der Bildungsauftrag</a:t>
            </a:r>
            <a:endParaRPr lang="de-DE" sz="4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>
                <a:ea typeface="SimSun-ExtB" pitchFamily="49" charset="-122"/>
              </a:rPr>
              <a:t/>
            </a:r>
            <a:br>
              <a:rPr lang="de-DE" dirty="0" smtClean="0">
                <a:ea typeface="SimSun-ExtB" pitchFamily="49" charset="-122"/>
              </a:rPr>
            </a:br>
            <a:r>
              <a:rPr lang="de-DE" dirty="0" smtClean="0">
                <a:ea typeface="SimSun-ExtB" pitchFamily="49" charset="-122"/>
              </a:rPr>
              <a:t>Jedes Kind hat ein Recht auf Bildung und Entwicklung</a:t>
            </a:r>
            <a:br>
              <a:rPr lang="de-DE" dirty="0" smtClean="0">
                <a:ea typeface="SimSun-ExtB" pitchFamily="49" charset="-122"/>
              </a:rPr>
            </a:b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de-DE" dirty="0" smtClean="0">
                <a:ea typeface="SimSun-ExtB" pitchFamily="49" charset="-122"/>
              </a:rPr>
              <a:t> Soziale Kompetenz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de-DE" dirty="0" smtClean="0">
                <a:ea typeface="SimSun-ExtB" pitchFamily="49" charset="-122"/>
              </a:rPr>
              <a:t> Sprache und Kommunikation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de-DE" dirty="0" smtClean="0">
                <a:ea typeface="SimSun-ExtB" pitchFamily="49" charset="-122"/>
              </a:rPr>
              <a:t> Musik und Rhythmik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de-DE" dirty="0" smtClean="0">
                <a:ea typeface="SimSun-ExtB" pitchFamily="49" charset="-122"/>
              </a:rPr>
              <a:t> Darstellen und Gestalten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de-DE" dirty="0" smtClean="0">
                <a:ea typeface="SimSun-ExtB" pitchFamily="49" charset="-122"/>
              </a:rPr>
              <a:t> Körper, Bewegung und Gesundheit</a:t>
            </a:r>
          </a:p>
          <a:p>
            <a:pPr>
              <a:buClr>
                <a:schemeClr val="accent1"/>
              </a:buClr>
              <a:buFont typeface="Arial" pitchFamily="34" charset="0"/>
              <a:buChar char="•"/>
            </a:pPr>
            <a:r>
              <a:rPr lang="de-DE" dirty="0" smtClean="0">
                <a:ea typeface="SimSun-ExtB" pitchFamily="49" charset="-122"/>
              </a:rPr>
              <a:t> Mathematik und Naturwissenschaft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6064" y="549275"/>
            <a:ext cx="7772400" cy="1151533"/>
          </a:xfrm>
        </p:spPr>
        <p:txBody>
          <a:bodyPr>
            <a:noAutofit/>
          </a:bodyPr>
          <a:lstStyle/>
          <a:p>
            <a:pPr algn="ctr"/>
            <a:r>
              <a:rPr lang="de-DE" sz="4400" dirty="0" smtClean="0">
                <a:ea typeface="SimSun-ExtB" pitchFamily="49" charset="-122"/>
              </a:rPr>
              <a:t>Pädagogische Schwerpunkte</a:t>
            </a:r>
            <a:endParaRPr lang="de-DE" sz="44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971600" y="1988840"/>
            <a:ext cx="7743825" cy="2714625"/>
          </a:xfrm>
        </p:spPr>
        <p:txBody>
          <a:bodyPr anchor="ctr"/>
          <a:lstStyle/>
          <a:p>
            <a:pPr>
              <a:buClr>
                <a:schemeClr val="accent1"/>
              </a:buClr>
              <a:buSzPct val="100000"/>
            </a:pPr>
            <a:r>
              <a:rPr lang="de-DE" b="1" dirty="0" smtClean="0">
                <a:ea typeface="SimSun-ExtB" pitchFamily="49" charset="-122"/>
              </a:rPr>
              <a:t>Das Spielen ist für jedes Kind sein Hauptberuf</a:t>
            </a:r>
          </a:p>
          <a:p>
            <a:endParaRPr lang="de-DE" dirty="0" smtClean="0">
              <a:ea typeface="SimSun-ExtB" pitchFamily="49" charset="-122"/>
            </a:endParaRPr>
          </a:p>
          <a:p>
            <a:pPr>
              <a:buClr>
                <a:schemeClr val="accent1"/>
              </a:buClr>
            </a:pPr>
            <a:r>
              <a:rPr lang="de-DE" dirty="0" smtClean="0">
                <a:ea typeface="SimSun-ExtB" pitchFamily="49" charset="-122"/>
              </a:rPr>
              <a:t>Wir möchten Ihre Kinder bestmöglich in einer herzlichen und geborgenen Umgebung auf ihr zukünftiges Leben vorbereiten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30722" name="Picture 2" descr="Z:\RK\KITA\Kind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645024"/>
            <a:ext cx="1998222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i für Ronj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Präsi für Ronja</Template>
  <TotalTime>0</TotalTime>
  <Words>457</Words>
  <Application>Microsoft Office PowerPoint</Application>
  <PresentationFormat>Bildschirmpräsentation (4:3)</PresentationFormat>
  <Paragraphs>98</Paragraphs>
  <Slides>15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7" baseType="lpstr">
      <vt:lpstr>Präsi für Ronja</vt:lpstr>
      <vt:lpstr>CorelDRAW</vt:lpstr>
      <vt:lpstr>Little POST‘s</vt:lpstr>
      <vt:lpstr>Kindertagespflege</vt:lpstr>
      <vt:lpstr>Aufgaben der Kindertagespflege</vt:lpstr>
      <vt:lpstr>Vorteile der Kindertagespflege</vt:lpstr>
      <vt:lpstr>Die Little POST‘s</vt:lpstr>
      <vt:lpstr>Wie funktioniert das Modell?</vt:lpstr>
      <vt:lpstr> Räumlichkeiten und Öffnungszeiten</vt:lpstr>
      <vt:lpstr>Der Bildungsauftrag</vt:lpstr>
      <vt:lpstr>Pädagogische Schwerpunkte</vt:lpstr>
      <vt:lpstr>Eingewöhnung</vt:lpstr>
      <vt:lpstr>Tagesablauf</vt:lpstr>
      <vt:lpstr>Elternbeiträge und Versicherung</vt:lpstr>
      <vt:lpstr>Die Kinder erleben bei uns…</vt:lpstr>
      <vt:lpstr>Die Eltern profitieren von…</vt:lpstr>
      <vt:lpstr>Little POST‘s</vt:lpstr>
    </vt:vector>
  </TitlesOfParts>
  <Company>POS-Tuning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POST‘s</dc:title>
  <dc:creator>Felix Sturm</dc:creator>
  <cp:lastModifiedBy>o.vosshenrich</cp:lastModifiedBy>
  <cp:revision>22</cp:revision>
  <dcterms:created xsi:type="dcterms:W3CDTF">2014-03-25T15:20:08Z</dcterms:created>
  <dcterms:modified xsi:type="dcterms:W3CDTF">2014-04-03T19:40:00Z</dcterms:modified>
</cp:coreProperties>
</file>